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HK Grotesk Bold" panose="020B0600000101010101" charset="0"/>
      <p:regular r:id="rId17"/>
    </p:embeddedFont>
    <p:embeddedFont>
      <p:font typeface="HK Grotesk Medium" panose="020B0600000101010101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4" autoAdjust="0"/>
    <p:restoredTop sz="94622" autoAdjust="0"/>
  </p:normalViewPr>
  <p:slideViewPr>
    <p:cSldViewPr>
      <p:cViewPr>
        <p:scale>
          <a:sx n="100" d="100"/>
          <a:sy n="100" d="100"/>
        </p:scale>
        <p:origin x="4674" y="5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</a:blip>
          <a:srcRect t="21390" b="21390"/>
          <a:stretch>
            <a:fillRect/>
          </a:stretch>
        </p:blipFill>
        <p:spPr>
          <a:xfrm>
            <a:off x="1802030" y="0"/>
            <a:ext cx="16485970" cy="7581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05200" y="2476500"/>
            <a:ext cx="11704537" cy="2816980"/>
            <a:chOff x="0" y="228600"/>
            <a:chExt cx="15606049" cy="3755974"/>
          </a:xfrm>
        </p:grpSpPr>
        <p:sp>
          <p:nvSpPr>
            <p:cNvPr id="5" name="TextBox 5"/>
            <p:cNvSpPr txBox="1"/>
            <p:nvPr/>
          </p:nvSpPr>
          <p:spPr>
            <a:xfrm>
              <a:off x="0" y="228600"/>
              <a:ext cx="15606049" cy="164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r" rtl="0" eaLnBrk="1" latinLnBrk="0" hangingPunct="1">
                <a:lnSpc>
                  <a:spcPts val="107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6000" b="1" kern="1200" dirty="0">
                  <a:solidFill>
                    <a:srgbClr val="FFFFFF"/>
                  </a:solidFill>
                  <a:effectLst/>
                  <a:latin typeface="+mj-ea"/>
                  <a:ea typeface="+mj-ea"/>
                  <a:cs typeface="Pretendard"/>
                </a:rPr>
                <a:t>동남아 보험시장 현황 및 시사점</a:t>
              </a:r>
              <a:endParaRPr lang="ko-KR" altLang="ko-KR" sz="600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553122" y="3353974"/>
              <a:ext cx="2052927" cy="6306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3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박 상 대</a:t>
              </a:r>
              <a:endParaRPr lang="ko-KR" altLang="ko-KR" sz="3000" dirty="0">
                <a:effectLst/>
                <a:latin typeface="+mn-ea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45264" y="-949434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4509613" y="9258300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6730" y="2834879"/>
            <a:ext cx="6688370" cy="4617242"/>
            <a:chOff x="0" y="0"/>
            <a:chExt cx="8917827" cy="6156323"/>
          </a:xfrm>
        </p:grpSpPr>
        <p:sp>
          <p:nvSpPr>
            <p:cNvPr id="5" name="TextBox 5"/>
            <p:cNvSpPr txBox="1"/>
            <p:nvPr/>
          </p:nvSpPr>
          <p:spPr>
            <a:xfrm>
              <a:off x="0" y="409575"/>
              <a:ext cx="8917827" cy="365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0"/>
                </a:lnSpc>
              </a:pPr>
              <a:r>
                <a:rPr lang="en-US" sz="20000">
                  <a:solidFill>
                    <a:srgbClr val="FFFFFF"/>
                  </a:solidFill>
                  <a:latin typeface="HK Grotesk Bold"/>
                </a:rPr>
                <a:t>90%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1531" y="4890297"/>
              <a:ext cx="6374765" cy="1266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PROPOSED INCREASE</a:t>
              </a:r>
            </a:p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IN SALES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46166"/>
          <a:stretch>
            <a:fillRect/>
          </a:stretch>
        </p:blipFill>
        <p:spPr>
          <a:xfrm>
            <a:off x="9991565" y="0"/>
            <a:ext cx="829643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208347" y="4703630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Qualifications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00428" y="96202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Years of experience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00428" y="2906542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Roster of notable clients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00428" y="4851060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Latest technology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00428" y="6795577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Advanced techniques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0428" y="874009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Creative input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7210" y="1028700"/>
            <a:ext cx="1160265" cy="9862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72560" y="4715052"/>
            <a:ext cx="1110635" cy="9551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2603" y="8237596"/>
            <a:ext cx="960383" cy="120047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72560" y="2870831"/>
            <a:ext cx="1331170" cy="99837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72560" y="6424996"/>
            <a:ext cx="1180468" cy="11804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31995" y="8216634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Pricing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7787772" cy="1775748"/>
            <a:chOff x="0" y="0"/>
            <a:chExt cx="10383696" cy="236766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CONSULTATION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248617"/>
            <a:ext cx="7787772" cy="1775748"/>
            <a:chOff x="0" y="0"/>
            <a:chExt cx="10383696" cy="236766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PROJECT IMPLEMENTATION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468534"/>
            <a:ext cx="7787772" cy="1775748"/>
            <a:chOff x="0" y="0"/>
            <a:chExt cx="10383696" cy="236766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POST-PROJECT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6635" y="2351251"/>
            <a:ext cx="7192665" cy="47921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12</a:t>
            </a:r>
          </a:p>
        </p:txBody>
      </p:sp>
      <p:sp>
        <p:nvSpPr>
          <p:cNvPr id="14" name="AutoShape 14"/>
          <p:cNvSpPr/>
          <p:nvPr/>
        </p:nvSpPr>
        <p:spPr>
          <a:xfrm rot="-5400000">
            <a:off x="10619869" y="652308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2785" y="3822752"/>
            <a:ext cx="12211128" cy="2641497"/>
            <a:chOff x="0" y="0"/>
            <a:chExt cx="16281504" cy="3521996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6281504" cy="1442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>
                  <a:solidFill>
                    <a:srgbClr val="171717"/>
                  </a:solidFill>
                  <a:latin typeface="HK Grotesk Bold"/>
                </a:rPr>
                <a:t>Terms and conditions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12658" y="2149639"/>
              <a:ext cx="13256188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430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1712" b="11712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0961" r="2096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76300" y="4703630"/>
            <a:ext cx="59627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The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1382385"/>
            <a:ext cx="4777872" cy="1248018"/>
            <a:chOff x="0" y="0"/>
            <a:chExt cx="6370496" cy="166402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ISA MORRIS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President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13" name="AutoShape 13"/>
          <p:cNvSpPr/>
          <p:nvPr/>
        </p:nvSpPr>
        <p:spPr>
          <a:xfrm rot="-5400000">
            <a:off x="6250143" y="439815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144000" y="4512482"/>
            <a:ext cx="4777872" cy="1248018"/>
            <a:chOff x="0" y="0"/>
            <a:chExt cx="6370496" cy="16640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ALI ROGERS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7996264"/>
            <a:ext cx="4777872" cy="1248018"/>
            <a:chOff x="0" y="0"/>
            <a:chExt cx="6370496" cy="166402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JAMES BARNES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3612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643155"/>
            <a:ext cx="65723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Contact us</a:t>
            </a:r>
          </a:p>
        </p:txBody>
      </p:sp>
      <p:sp>
        <p:nvSpPr>
          <p:cNvPr id="5" name="AutoShape 5"/>
          <p:cNvSpPr/>
          <p:nvPr/>
        </p:nvSpPr>
        <p:spPr>
          <a:xfrm>
            <a:off x="9144000" y="-60474"/>
            <a:ext cx="9144000" cy="1034747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780256" y="2771668"/>
            <a:ext cx="5871488" cy="4743665"/>
            <a:chOff x="0" y="0"/>
            <a:chExt cx="7828651" cy="632488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780688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2388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770" y="2420018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770" y="3467387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770" y="4881544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770" y="592891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5400000">
            <a:off x="7583203" y="616657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038436" y="3265720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Today's 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25258" y="5037169"/>
            <a:ext cx="4969785" cy="218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Step by step</a:t>
            </a:r>
          </a:p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Mock-up and prototype</a:t>
            </a:r>
          </a:p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Pricing</a:t>
            </a:r>
          </a:p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Terms and conditions</a:t>
            </a:r>
          </a:p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The team</a:t>
            </a:r>
          </a:p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Contact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92957" y="5037169"/>
            <a:ext cx="4969785" cy="218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Executive summary</a:t>
            </a:r>
          </a:p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Project overview</a:t>
            </a:r>
          </a:p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Problem</a:t>
            </a:r>
          </a:p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Solution and recommendations</a:t>
            </a:r>
          </a:p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Timeline</a:t>
            </a:r>
          </a:p>
          <a:p>
            <a:pPr marL="0" lvl="0" indent="0" algn="ctr">
              <a:lnSpc>
                <a:spcPts val="2924"/>
              </a:lnSpc>
              <a:spcBef>
                <a:spcPct val="0"/>
              </a:spcBef>
            </a:pPr>
            <a:r>
              <a:rPr lang="en-US" sz="2088" u="none">
                <a:solidFill>
                  <a:srgbClr val="FFFFFF"/>
                </a:solidFill>
                <a:latin typeface="HK Grotesk Medium"/>
              </a:rPr>
              <a:t>Qualifications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2785" y="3822752"/>
            <a:ext cx="12211128" cy="2641497"/>
            <a:chOff x="0" y="0"/>
            <a:chExt cx="16281504" cy="3521996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6281504" cy="1442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Executive summary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12658" y="2149639"/>
              <a:ext cx="13256188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10373" y="9210675"/>
            <a:ext cx="695793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chemeClr val="bg1"/>
                </a:solidFill>
                <a:latin typeface="HK Grotesk Medium"/>
              </a:rPr>
              <a:t>정보담아</a:t>
            </a:r>
            <a:endParaRPr lang="en-US" sz="2400" dirty="0">
              <a:solidFill>
                <a:schemeClr val="bg1"/>
              </a:solidFill>
              <a:latin typeface="HK Grotesk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213913" y="627390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  <p:sp>
        <p:nvSpPr>
          <p:cNvPr id="8" name="AutoShape 8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397" r="40280"/>
          <a:stretch>
            <a:fillRect/>
          </a:stretch>
        </p:blipFill>
        <p:spPr>
          <a:xfrm>
            <a:off x="10192141" y="1028700"/>
            <a:ext cx="7067159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94097" y="2541121"/>
            <a:ext cx="6155805" cy="5204759"/>
            <a:chOff x="0" y="0"/>
            <a:chExt cx="8207740" cy="6939678"/>
          </a:xfrm>
        </p:grpSpPr>
        <p:sp>
          <p:nvSpPr>
            <p:cNvPr id="6" name="TextBox 6"/>
            <p:cNvSpPr txBox="1"/>
            <p:nvPr/>
          </p:nvSpPr>
          <p:spPr>
            <a:xfrm>
              <a:off x="0" y="161925"/>
              <a:ext cx="8207740" cy="2749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Project overview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553" y="3456400"/>
              <a:ext cx="6682635" cy="3483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3377" t="3692" b="14334"/>
          <a:stretch>
            <a:fillRect/>
          </a:stretch>
        </p:blipFill>
        <p:spPr>
          <a:xfrm>
            <a:off x="0" y="2412130"/>
            <a:ext cx="9144000" cy="787487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638097" y="3031156"/>
            <a:ext cx="6155805" cy="4224688"/>
            <a:chOff x="0" y="0"/>
            <a:chExt cx="8207740" cy="5632917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8207740" cy="1442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Problem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553" y="2149639"/>
              <a:ext cx="6682635" cy="3483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69432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05</a:t>
            </a:r>
          </a:p>
        </p:txBody>
      </p:sp>
      <p:sp>
        <p:nvSpPr>
          <p:cNvPr id="8" name="AutoShape 8"/>
          <p:cNvSpPr/>
          <p:nvPr/>
        </p:nvSpPr>
        <p:spPr>
          <a:xfrm>
            <a:off x="17223649" y="8068826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950595"/>
            <a:ext cx="3300330" cy="4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171717"/>
                </a:solidFill>
                <a:latin typeface="HK Grotesk Medium"/>
              </a:rPr>
              <a:t>정보담아</a:t>
            </a:r>
            <a:endParaRPr lang="en-US" sz="2400" dirty="0">
              <a:solidFill>
                <a:srgbClr val="171717"/>
              </a:solidFill>
              <a:latin typeface="HK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8436" y="1775514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Solution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161545"/>
            <a:ext cx="4745190" cy="4497848"/>
            <a:chOff x="0" y="0"/>
            <a:chExt cx="6326920" cy="59971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326920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RECOMMENDATION 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7812" y="3217493"/>
              <a:ext cx="5151296" cy="2779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  <p:sp>
          <p:nvSpPr>
            <p:cNvPr id="6" name="AutoShape 6"/>
            <p:cNvSpPr/>
            <p:nvPr/>
          </p:nvSpPr>
          <p:spPr>
            <a:xfrm rot="-10800000">
              <a:off x="3139693" y="1304775"/>
              <a:ext cx="47534" cy="135304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71405" y="4161545"/>
            <a:ext cx="4745190" cy="4497848"/>
            <a:chOff x="0" y="0"/>
            <a:chExt cx="6326920" cy="5997131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6326920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RECOMMENDATION 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7812" y="3217493"/>
              <a:ext cx="5151296" cy="2779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rot="-10800000">
              <a:off x="3139693" y="1304775"/>
              <a:ext cx="47534" cy="135304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14110" y="4161545"/>
            <a:ext cx="4745190" cy="4497848"/>
            <a:chOff x="0" y="0"/>
            <a:chExt cx="6326920" cy="599713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326920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RECOMMENDATION31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7812" y="3217493"/>
              <a:ext cx="5151296" cy="2779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3139693" y="1304775"/>
              <a:ext cx="47534" cy="1353049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50026" y="4586250"/>
            <a:ext cx="14791989" cy="41152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694133" y="4431127"/>
            <a:ext cx="351397" cy="351397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42337" y="4431127"/>
            <a:ext cx="351397" cy="351397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466695" y="4431127"/>
            <a:ext cx="351397" cy="351397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10000" r="75329"/>
          <a:stretch>
            <a:fillRect/>
          </a:stretch>
        </p:blipFill>
        <p:spPr>
          <a:xfrm>
            <a:off x="-234463" y="0"/>
            <a:ext cx="2265183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12472" y="2659686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71717"/>
                </a:solidFill>
                <a:latin typeface="HK Grotesk Bold"/>
              </a:rPr>
              <a:t>Proposed timeline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104757" y="5812504"/>
            <a:ext cx="3799243" cy="2205335"/>
            <a:chOff x="0" y="0"/>
            <a:chExt cx="5065658" cy="29404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18414" y="5812504"/>
            <a:ext cx="3799243" cy="2205335"/>
            <a:chOff x="0" y="0"/>
            <a:chExt cx="5065658" cy="294044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42772" y="5812504"/>
            <a:ext cx="3799243" cy="2205335"/>
            <a:chOff x="0" y="0"/>
            <a:chExt cx="5065658" cy="294044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0907" r="20907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17311" r="1731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420272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296572" y="4213594"/>
            <a:ext cx="5962728" cy="2021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General steps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66028" y="1299574"/>
            <a:ext cx="5158872" cy="1775748"/>
            <a:chOff x="0" y="0"/>
            <a:chExt cx="6878496" cy="236766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39786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chemeClr val="bg1"/>
                </a:solidFill>
                <a:latin typeface="HK Grotesk Medium"/>
              </a:rPr>
              <a:t>정보담아</a:t>
            </a:r>
            <a:endParaRPr lang="en-US" sz="2399" dirty="0">
              <a:solidFill>
                <a:schemeClr val="bg1"/>
              </a:solidFill>
              <a:latin typeface="HK Grotesk Medium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3566028" y="4248617"/>
            <a:ext cx="5158872" cy="1775748"/>
            <a:chOff x="0" y="0"/>
            <a:chExt cx="6878496" cy="236766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6028" y="7211678"/>
            <a:ext cx="5158872" cy="1775748"/>
            <a:chOff x="0" y="0"/>
            <a:chExt cx="6878496" cy="236766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rot="-5400000">
            <a:off x="11849806" y="475466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743200"/>
            <a:ext cx="18288000" cy="75438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6096000"/>
            <a:ext cx="18288000" cy="4191000"/>
            <a:chOff x="0" y="0"/>
            <a:chExt cx="24384000" cy="5588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454" r="1454"/>
            <a:stretch>
              <a:fillRect/>
            </a:stretch>
          </p:blipFill>
          <p:spPr>
            <a:xfrm>
              <a:off x="0" y="0"/>
              <a:ext cx="8128000" cy="5588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545" r="1545"/>
            <a:stretch>
              <a:fillRect/>
            </a:stretch>
          </p:blipFill>
          <p:spPr>
            <a:xfrm>
              <a:off x="8128000" y="0"/>
              <a:ext cx="8128000" cy="558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27097" b="27097"/>
            <a:stretch>
              <a:fillRect/>
            </a:stretch>
          </p:blipFill>
          <p:spPr>
            <a:xfrm>
              <a:off x="16256000" y="0"/>
              <a:ext cx="8128000" cy="5588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50595"/>
            <a:ext cx="3414190" cy="41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020601" y="3756478"/>
            <a:ext cx="12246798" cy="1387022"/>
            <a:chOff x="0" y="0"/>
            <a:chExt cx="16329064" cy="18493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80647"/>
              <a:ext cx="16329064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6329064" cy="755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171717"/>
                  </a:solidFill>
                  <a:latin typeface="HK Grotesk Bold"/>
                </a:rPr>
                <a:t>Mock-up and prototypes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373</Words>
  <Application>Microsoft Office PowerPoint</Application>
  <PresentationFormat>사용자 지정</PresentationFormat>
  <Paragraphs>92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HK Grotesk Bold</vt:lpstr>
      <vt:lpstr>HK Grotesk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박상대(Park Sang Dae)</cp:lastModifiedBy>
  <cp:revision>3</cp:revision>
  <dcterms:created xsi:type="dcterms:W3CDTF">2006-08-16T00:00:00Z</dcterms:created>
  <dcterms:modified xsi:type="dcterms:W3CDTF">2024-07-10T09:53:26Z</dcterms:modified>
  <dc:identifier>DAD5YzVsbBE</dc:identifier>
</cp:coreProperties>
</file>